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</p:sldMasterIdLst>
  <p:notesMasterIdLst>
    <p:notesMasterId r:id="rId17"/>
  </p:notesMasterIdLst>
  <p:handoutMasterIdLst>
    <p:handoutMasterId r:id="rId18"/>
  </p:handoutMasterIdLst>
  <p:sldIdLst>
    <p:sldId id="256" r:id="rId3"/>
    <p:sldId id="258" r:id="rId4"/>
    <p:sldId id="307" r:id="rId5"/>
    <p:sldId id="261" r:id="rId6"/>
    <p:sldId id="305" r:id="rId7"/>
    <p:sldId id="319" r:id="rId8"/>
    <p:sldId id="318" r:id="rId9"/>
    <p:sldId id="316" r:id="rId10"/>
    <p:sldId id="317" r:id="rId11"/>
    <p:sldId id="313" r:id="rId12"/>
    <p:sldId id="312" r:id="rId13"/>
    <p:sldId id="306" r:id="rId14"/>
    <p:sldId id="320" r:id="rId15"/>
    <p:sldId id="315" r:id="rId16"/>
  </p:sldIdLst>
  <p:sldSz cx="9144000" cy="6858000" type="screen4x3"/>
  <p:notesSz cx="6858000" cy="92964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3E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627" autoAdjust="0"/>
  </p:normalViewPr>
  <p:slideViewPr>
    <p:cSldViewPr>
      <p:cViewPr varScale="1">
        <p:scale>
          <a:sx n="130" d="100"/>
          <a:sy n="130" d="100"/>
        </p:scale>
        <p:origin x="67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126" y="-9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71BE09D1-E333-43DD-8BAB-12C2BE1DEEAF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0D9B495B-5966-4673-9C0B-DB8B09870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11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21D48E6-4E1B-4448-8A67-CDECA7E03D32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1C68F27-42BF-410A-BED4-F4B47A38E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4959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0EBFCB-1D92-436A-B027-1EC4A74EAB2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35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85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887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866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9142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74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54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23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53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127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35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102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83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C68F27-42BF-410A-BED4-F4B47A38EEE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25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13984-5844-4A17-8251-A65335CA6307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AF368-88B2-449D-82FC-5AF60B54C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1C258-1813-4A10-8B22-F78D7B80B02F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13FFC-C415-445B-8759-0989CB24B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45ED0-C78C-4013-BA85-C815E42422CD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F48CD-DAE4-4254-BCA5-FC54CA62B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5D463-AFB3-4ED8-9E81-8706C6CAABF6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3E7C9-E276-453E-877E-154B687A6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2BD4E-E791-4753-9312-9B17BC125522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05F4A-BE90-49DC-852D-228173582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71E91-D2C9-4697-AEA2-3C2FF8B6FB31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DB14C-5F99-4B45-B79E-332287943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ED7E3-EA2D-4FD6-9568-1EFF5462E1BD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03B9E-1B09-42EA-9E83-1D7A00265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79B40-BED8-48EC-A058-75C807379792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9CE19-1398-44EC-B385-9EA3CFFB8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713BD-F1B4-417C-B0F8-C28CF727A9C3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A1AA1-9376-45BD-9CA4-D7EBECF0E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B4A46-B718-4142-A10A-DBBC79112282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56E67-F23F-4A76-B84B-BB7B2E400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E9F27-CF85-4207-896A-BF0EF5A752EF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725CA-0B7B-4AA2-93BD-A1829F05FE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24D36-3EBD-433E-8F25-DD9C2C8DDDD1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F98DE-BB75-4153-8B41-5D1BE47AA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1237-1AA4-47C6-862F-A0E3A29F9432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6FF43-CA94-490D-B208-FEB1651734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B0BD3-2DF1-4312-9283-8C91B2DBFD10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61E98-2CCD-45B2-8754-E4C258C84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1299C-0D08-46DA-BCF0-BC0B8EE2F29B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34A91-DA61-4D0D-8CC7-7E47A34C4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FD0B1-60D8-4B5F-8302-D1D48C648F31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FF657-DA60-489C-97D1-B499B3C8FB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29D25-75E1-4B41-845D-D13DB0E15F6C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A8274-D5C1-4DF4-8E85-6443C954A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D4FCC-C7E7-4D25-B342-D469B16A508C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BBA9E-0722-464C-9A6D-FEEEDDA93B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81346-0B29-49B3-8E6E-2BA67249FF6C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E26CE-656B-4A28-A97F-F0F3BC1AF3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056E4-D91C-47F1-9C69-2625CBB5FD21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7B92F-E27E-4371-BAAF-4E65706511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23DD5-4227-45A3-92CC-8C3B32C5BE7E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D6162-16A0-4AA6-87DB-5AFC79E6A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084F6-A11F-4316-8204-4914F7948F4A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93893-38E5-40E5-B969-8DE37508A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373E49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754863E-12D6-49CA-9215-7BB05B67CC4A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9879952-5036-4081-98ED-4A2A587EC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78" r:id="rId2"/>
    <p:sldLayoutId id="2147483995" r:id="rId3"/>
    <p:sldLayoutId id="2147483979" r:id="rId4"/>
    <p:sldLayoutId id="2147483980" r:id="rId5"/>
    <p:sldLayoutId id="2147483981" r:id="rId6"/>
    <p:sldLayoutId id="2147483996" r:id="rId7"/>
    <p:sldLayoutId id="2147483997" r:id="rId8"/>
    <p:sldLayoutId id="2147483998" r:id="rId9"/>
    <p:sldLayoutId id="2147483982" r:id="rId10"/>
    <p:sldLayoutId id="21474839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 baseline="0">
          <a:solidFill>
            <a:srgbClr val="80B64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rgbClr val="80B641"/>
        </a:buClr>
        <a:buSzPct val="80000"/>
        <a:buFont typeface="Wingdings 2" pitchFamily="18" charset="2"/>
        <a:buChar char=""/>
        <a:defRPr sz="3200" kern="1200" baseline="0">
          <a:solidFill>
            <a:srgbClr val="373E49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rgbClr val="61A5C0"/>
        </a:buClr>
        <a:buSzPct val="90000"/>
        <a:buFont typeface="Wingdings" pitchFamily="2" charset="2"/>
        <a:buChar char=""/>
        <a:defRPr sz="2800" kern="1200" baseline="0">
          <a:solidFill>
            <a:srgbClr val="373E49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 baseline="0">
          <a:solidFill>
            <a:srgbClr val="373E49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 baseline="0">
          <a:solidFill>
            <a:srgbClr val="373E49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 baseline="0">
          <a:solidFill>
            <a:srgbClr val="373E49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60314B-D17D-458F-B882-E089E29DB0EE}" type="datetimeFigureOut">
              <a:rPr lang="en-US"/>
              <a:pPr>
                <a:defRPr/>
              </a:pPr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A0DA3E-7A2C-49E0-9B52-BE73D36BE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windward.net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deas.windward.net/" TargetMode="External"/><Relationship Id="rId5" Type="http://schemas.openxmlformats.org/officeDocument/2006/relationships/hyperlink" Target="https://store.windward.net/" TargetMode="External"/><Relationship Id="rId4" Type="http://schemas.openxmlformats.org/officeDocument/2006/relationships/hyperlink" Target="http://support.windward.net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3E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971800"/>
            <a:ext cx="9144000" cy="3886200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66700" y="3483739"/>
            <a:ext cx="8610600" cy="286232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/>
        </p:spPr>
        <p:txBody>
          <a:bodyPr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n/>
                <a:solidFill>
                  <a:schemeClr val="accent3"/>
                </a:solidFill>
                <a:latin typeface="Corbel" pitchFamily="34" charset="0"/>
              </a:rPr>
              <a:t>Basic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 err="1">
                <a:ln/>
                <a:solidFill>
                  <a:schemeClr val="accent3"/>
                </a:solidFill>
                <a:latin typeface="Corbel" pitchFamily="34" charset="0"/>
              </a:rPr>
              <a:t>AutoTag</a:t>
            </a:r>
            <a:r>
              <a:rPr lang="en-US" sz="6000" b="1" dirty="0">
                <a:ln/>
                <a:solidFill>
                  <a:schemeClr val="accent3"/>
                </a:solidFill>
                <a:latin typeface="Corbel" pitchFamily="34" charset="0"/>
              </a:rPr>
              <a:t> Training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n/>
                <a:solidFill>
                  <a:schemeClr val="accent3"/>
                </a:solidFill>
                <a:latin typeface="Corbel" pitchFamily="34" charset="0"/>
              </a:rPr>
              <a:t>Dec 13, 2017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304800"/>
            <a:ext cx="4876801" cy="16190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SQL and XML Wizards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80B641"/>
              </a:buClr>
            </a:pPr>
            <a:r>
              <a:rPr lang="en-US" sz="3200"/>
              <a:t>SQL </a:t>
            </a:r>
            <a:endParaRPr lang="en-US"/>
          </a:p>
          <a:p>
            <a:pPr lvl="2">
              <a:buClr>
                <a:srgbClr val="61A5C0"/>
              </a:buClr>
            </a:pPr>
            <a:r>
              <a:rPr lang="en-US"/>
              <a:t>Sorting </a:t>
            </a:r>
            <a:r>
              <a:rPr lang="en-US" dirty="0"/>
              <a:t>ascending and descending</a:t>
            </a:r>
          </a:p>
          <a:p>
            <a:pPr lvl="2">
              <a:buClr>
                <a:srgbClr val="61A5C0"/>
              </a:buClr>
            </a:pPr>
            <a:r>
              <a:rPr lang="en-US"/>
              <a:t>Dynamic filters</a:t>
            </a:r>
          </a:p>
          <a:p>
            <a:pPr marL="766763" lvl="2" indent="0">
              <a:buClr>
                <a:srgbClr val="61A5C0"/>
              </a:buClr>
              <a:buNone/>
            </a:pPr>
            <a:endParaRPr lang="en-US" dirty="0"/>
          </a:p>
          <a:p>
            <a:pPr lvl="1">
              <a:buClr>
                <a:srgbClr val="80B641"/>
              </a:buClr>
            </a:pPr>
            <a:r>
              <a:rPr lang="en-US" sz="3200" dirty="0"/>
              <a:t>XML </a:t>
            </a:r>
          </a:p>
          <a:p>
            <a:pPr lvl="2">
              <a:buClr>
                <a:srgbClr val="61A5C0"/>
              </a:buClr>
            </a:pPr>
            <a:r>
              <a:rPr lang="en-US"/>
              <a:t>XPath query language</a:t>
            </a:r>
          </a:p>
          <a:p>
            <a:pPr lvl="2">
              <a:buClr>
                <a:srgbClr val="61A5C0"/>
              </a:buClr>
            </a:pPr>
            <a:r>
              <a:rPr lang="en-US"/>
              <a:t>Sorting </a:t>
            </a:r>
            <a:r>
              <a:rPr lang="en-US" dirty="0"/>
              <a:t>ascending and descending</a:t>
            </a:r>
          </a:p>
          <a:p>
            <a:pPr lvl="2">
              <a:buClr>
                <a:srgbClr val="61A5C0"/>
              </a:buClr>
            </a:pPr>
            <a:r>
              <a:rPr lang="en-US"/>
              <a:t>Static filters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273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Input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80B641"/>
              </a:buClr>
            </a:pPr>
            <a:r>
              <a:rPr lang="en-US" sz="3200"/>
              <a:t>Allow users </a:t>
            </a:r>
            <a:r>
              <a:rPr lang="en-US" sz="3200" dirty="0"/>
              <a:t>to add </a:t>
            </a:r>
            <a:r>
              <a:rPr lang="en-US" sz="3200"/>
              <a:t>input just before generating output</a:t>
            </a:r>
            <a:endParaRPr lang="en-US" sz="3200" dirty="0"/>
          </a:p>
          <a:p>
            <a:pPr lvl="1">
              <a:buClr>
                <a:srgbClr val="80B641"/>
              </a:buClr>
            </a:pPr>
            <a:r>
              <a:rPr lang="en-US" sz="3200"/>
              <a:t>Add a default </a:t>
            </a:r>
            <a:r>
              <a:rPr lang="en-US" sz="3200" dirty="0"/>
              <a:t>v</a:t>
            </a:r>
            <a:r>
              <a:rPr lang="en-US" sz="3200"/>
              <a:t>alue</a:t>
            </a:r>
            <a:endParaRPr lang="en-US" sz="3200" dirty="0"/>
          </a:p>
          <a:p>
            <a:pPr lvl="1">
              <a:buClr>
                <a:srgbClr val="80B641"/>
              </a:buClr>
            </a:pPr>
            <a:r>
              <a:rPr lang="en-US" sz="3200"/>
              <a:t>Reference </a:t>
            </a:r>
            <a:r>
              <a:rPr lang="en-US" sz="3200" dirty="0"/>
              <a:t>a parameter in a tag</a:t>
            </a:r>
          </a:p>
          <a:p>
            <a:pPr lvl="1">
              <a:buClr>
                <a:srgbClr val="80B641"/>
              </a:buClr>
            </a:pPr>
            <a:r>
              <a:rPr lang="en-US" sz="3200"/>
              <a:t>Prompt </a:t>
            </a:r>
            <a:r>
              <a:rPr lang="en-US" sz="3200" dirty="0"/>
              <a:t>for value</a:t>
            </a:r>
          </a:p>
        </p:txBody>
      </p:sp>
    </p:spTree>
    <p:extLst>
      <p:ext uri="{BB962C8B-B14F-4D97-AF65-F5344CB8AC3E}">
        <p14:creationId xmlns:p14="http://schemas.microsoft.com/office/powerpoint/2010/main" val="4070578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Support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Make sure you check out our support resources:</a:t>
            </a:r>
          </a:p>
          <a:p>
            <a:pPr lvl="1" eaLnBrk="1" hangingPunct="1"/>
            <a:r>
              <a:rPr lang="en-US" sz="2400">
                <a:hlinkClick r:id="rId3"/>
              </a:rPr>
              <a:t>wiki.windward.net</a:t>
            </a:r>
            <a:r>
              <a:rPr lang="en-US" sz="2400"/>
              <a:t> </a:t>
            </a:r>
            <a:r>
              <a:rPr lang="en-US" sz="2400" dirty="0"/>
              <a:t>- knowledge base</a:t>
            </a:r>
          </a:p>
          <a:p>
            <a:pPr lvl="1" eaLnBrk="1" hangingPunct="1"/>
            <a:r>
              <a:rPr lang="en-US" sz="2400">
                <a:hlinkClick r:id="rId4"/>
              </a:rPr>
              <a:t>support.windward.net</a:t>
            </a:r>
            <a:endParaRPr lang="en-US" sz="2400"/>
          </a:p>
          <a:p>
            <a:pPr lvl="1" eaLnBrk="1" hangingPunct="1"/>
            <a:r>
              <a:rPr lang="en-US" sz="2400">
                <a:hlinkClick r:id="rId5"/>
              </a:rPr>
              <a:t>store.windward.net</a:t>
            </a:r>
            <a:r>
              <a:rPr lang="en-US" sz="2400"/>
              <a:t> - retrieve your license keys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Have </a:t>
            </a:r>
            <a:r>
              <a:rPr lang="en-US" dirty="0"/>
              <a:t>a feature or change you want to see?</a:t>
            </a:r>
          </a:p>
          <a:p>
            <a:pPr lvl="1" eaLnBrk="1" hangingPunct="1"/>
            <a:r>
              <a:rPr lang="en-US" sz="2400">
                <a:hlinkClick r:id="rId6"/>
              </a:rPr>
              <a:t>ideas.windward.net</a:t>
            </a:r>
            <a:endParaRPr lang="en-US" sz="2400" dirty="0"/>
          </a:p>
          <a:p>
            <a:pPr marL="457200" lvl="1" indent="0" eaLnBrk="1" hangingPunct="1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0862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Intermediate Training Topics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Next week</a:t>
            </a:r>
          </a:p>
          <a:p>
            <a:pPr lvl="1" eaLnBrk="1" hangingPunct="1"/>
            <a:r>
              <a:rPr lang="en-US" sz="2400"/>
              <a:t>Advanced ForEach Tags</a:t>
            </a:r>
          </a:p>
          <a:p>
            <a:pPr lvl="1" eaLnBrk="1" hangingPunct="1"/>
            <a:r>
              <a:rPr lang="en-US" sz="2400"/>
              <a:t>If/Else Tags</a:t>
            </a:r>
          </a:p>
          <a:p>
            <a:pPr lvl="1" eaLnBrk="1" hangingPunct="1"/>
            <a:r>
              <a:rPr lang="en-US" sz="2400"/>
              <a:t>Switch/Case Tags</a:t>
            </a:r>
          </a:p>
          <a:p>
            <a:pPr lvl="1" eaLnBrk="1" hangingPunct="1"/>
            <a:r>
              <a:rPr lang="en-US" sz="2400"/>
              <a:t>Conditional Formatting</a:t>
            </a:r>
          </a:p>
          <a:p>
            <a:pPr lvl="1" eaLnBrk="1" hangingPunct="1"/>
            <a:r>
              <a:rPr lang="en-US" sz="2400"/>
              <a:t>Adding Functions or Equations</a:t>
            </a:r>
          </a:p>
          <a:p>
            <a:pPr lvl="1" eaLnBrk="1" hangingPunct="1"/>
            <a:r>
              <a:rPr lang="en-US" sz="2400"/>
              <a:t>Importing sub templates</a:t>
            </a:r>
          </a:p>
          <a:p>
            <a:pPr lvl="1" eaLnBrk="1" hangingPunct="1"/>
            <a:r>
              <a:rPr lang="en-US" sz="2400"/>
              <a:t>AutoTag for Excel differences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4378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Ask away!</a:t>
            </a:r>
          </a:p>
        </p:txBody>
      </p:sp>
    </p:spTree>
    <p:extLst>
      <p:ext uri="{BB962C8B-B14F-4D97-AF65-F5344CB8AC3E}">
        <p14:creationId xmlns:p14="http://schemas.microsoft.com/office/powerpoint/2010/main" val="3165538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wrap="square" rIns="91440" bIns="45720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Introduction</a:t>
            </a:r>
          </a:p>
        </p:txBody>
      </p:sp>
      <p:sp>
        <p:nvSpPr>
          <p:cNvPr id="10243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None/>
            </a:pPr>
            <a:r>
              <a:rPr lang="en-US" sz="4000" dirty="0"/>
              <a:t>Windward Training Facilitator</a:t>
            </a:r>
          </a:p>
          <a:p>
            <a:pPr marL="0" indent="0" algn="ctr" eaLnBrk="1" hangingPunct="1">
              <a:buNone/>
            </a:pPr>
            <a:r>
              <a:rPr lang="en-US" sz="3600" dirty="0"/>
              <a:t>Erik Johnson</a:t>
            </a:r>
          </a:p>
          <a:p>
            <a:pPr marL="0" indent="0" algn="ctr" eaLnBrk="1" hangingPunct="1">
              <a:buNone/>
            </a:pPr>
            <a:r>
              <a:rPr lang="en-US" sz="3600" dirty="0"/>
              <a:t>Technical Support Engineer</a:t>
            </a:r>
          </a:p>
          <a:p>
            <a:pPr marL="457200" lvl="1" indent="0" eaLnBrk="1" hangingPunct="1">
              <a:buClr>
                <a:schemeClr val="accent1"/>
              </a:buClr>
              <a:buNone/>
            </a:pP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311" y="3810000"/>
            <a:ext cx="2291378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Asking Questions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Use the </a:t>
            </a:r>
            <a:r>
              <a:rPr lang="en-US" dirty="0" err="1"/>
              <a:t>GoTo</a:t>
            </a:r>
            <a:r>
              <a:rPr lang="en-US" dirty="0"/>
              <a:t> Meeting “hand” icon to ask a question</a:t>
            </a:r>
          </a:p>
          <a:p>
            <a:pPr marL="119062" indent="0" eaLnBrk="1" hangingPunct="1">
              <a:buNone/>
            </a:pPr>
            <a:endParaRPr lang="en-US" sz="3200" dirty="0"/>
          </a:p>
          <a:p>
            <a:pPr eaLnBrk="1" hangingPunct="1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2805" y="2971800"/>
            <a:ext cx="2838390" cy="27432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1828800" y="3973512"/>
            <a:ext cx="1447800" cy="228600"/>
          </a:xfrm>
          <a:prstGeom prst="straightConnector1">
            <a:avLst/>
          </a:prstGeom>
          <a:ln w="793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124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1252728"/>
          </a:xfrm>
        </p:spPr>
        <p:txBody>
          <a:bodyPr wrap="square" tIns="45720" rIns="91440" bIns="45720" numCol="1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Demonstration</a:t>
            </a: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 </a:t>
            </a:r>
            <a:r>
              <a:rPr lang="en-US"/>
              <a:t>Environment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This is a basic introduction to </a:t>
            </a:r>
            <a:r>
              <a:rPr lang="en-US" dirty="0" err="1"/>
              <a:t>AutoTag</a:t>
            </a:r>
            <a:endParaRPr lang="en-US" dirty="0"/>
          </a:p>
          <a:p>
            <a:pPr marL="119062" indent="0" eaLnBrk="1" hangingPunct="1">
              <a:buNone/>
            </a:pPr>
            <a:endParaRPr lang="en-US" dirty="0"/>
          </a:p>
          <a:p>
            <a:pPr eaLnBrk="1" hangingPunct="1"/>
            <a:r>
              <a:rPr lang="en-US" dirty="0"/>
              <a:t>Demonstration environment:</a:t>
            </a:r>
          </a:p>
          <a:p>
            <a:pPr lvl="1" eaLnBrk="1" hangingPunct="1"/>
            <a:r>
              <a:rPr lang="en-US" dirty="0"/>
              <a:t>Windows 10 (64-bit)</a:t>
            </a:r>
          </a:p>
          <a:p>
            <a:pPr lvl="1" eaLnBrk="1" hangingPunct="1"/>
            <a:r>
              <a:rPr lang="en-US" dirty="0"/>
              <a:t>Office 2016 (64-bit)</a:t>
            </a:r>
          </a:p>
          <a:p>
            <a:pPr lvl="1" eaLnBrk="1" hangingPunct="1"/>
            <a:r>
              <a:rPr lang="en-US" dirty="0" err="1"/>
              <a:t>AutoTag</a:t>
            </a:r>
            <a:r>
              <a:rPr lang="en-US"/>
              <a:t> 15.2.133.0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Getting started</a:t>
            </a:r>
          </a:p>
          <a:p>
            <a:pPr eaLnBrk="1" hangingPunct="1"/>
            <a:r>
              <a:rPr lang="en-US" dirty="0"/>
              <a:t>Navigating the environment</a:t>
            </a:r>
          </a:p>
          <a:p>
            <a:pPr eaLnBrk="1" hangingPunct="1"/>
            <a:r>
              <a:rPr lang="en-US" dirty="0"/>
              <a:t>Creating </a:t>
            </a:r>
            <a:r>
              <a:rPr lang="en-US"/>
              <a:t>a template</a:t>
            </a:r>
          </a:p>
          <a:p>
            <a:pPr eaLnBrk="1" hangingPunct="1"/>
            <a:r>
              <a:rPr lang="en-US"/>
              <a:t>ForEach and Out Tags</a:t>
            </a:r>
          </a:p>
          <a:p>
            <a:pPr eaLnBrk="1" hangingPunct="1"/>
            <a:r>
              <a:rPr lang="en-US"/>
              <a:t>Input Parameters</a:t>
            </a:r>
          </a:p>
          <a:p>
            <a:pPr eaLnBrk="1" hangingPunct="1"/>
            <a:r>
              <a:rPr lang="en-US"/>
              <a:t>Data source Wizards</a:t>
            </a:r>
          </a:p>
          <a:p>
            <a:pPr eaLnBrk="1" hangingPunct="1"/>
            <a:r>
              <a:rPr lang="en-US"/>
              <a:t>Generating a report or document</a:t>
            </a:r>
            <a:endParaRPr lang="en-US" dirty="0"/>
          </a:p>
          <a:p>
            <a:pPr eaLnBrk="1" hangingPunct="1"/>
            <a:r>
              <a:rPr lang="en-US"/>
              <a:t>Getting </a:t>
            </a:r>
            <a:r>
              <a:rPr lang="en-US" dirty="0"/>
              <a:t>help</a:t>
            </a:r>
          </a:p>
        </p:txBody>
      </p:sp>
    </p:spTree>
    <p:extLst>
      <p:ext uri="{BB962C8B-B14F-4D97-AF65-F5344CB8AC3E}">
        <p14:creationId xmlns:p14="http://schemas.microsoft.com/office/powerpoint/2010/main" val="1386303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AutoTag </a:t>
            </a:r>
            <a:r>
              <a:rPr lang="en-US" dirty="0"/>
              <a:t>Environment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AutoTag </a:t>
            </a:r>
            <a:r>
              <a:rPr lang="en-US"/>
              <a:t>Manager Tab - connect to data</a:t>
            </a:r>
          </a:p>
          <a:p>
            <a:pPr lvl="1"/>
            <a:r>
              <a:rPr lang="en-US"/>
              <a:t>Data Sources</a:t>
            </a:r>
          </a:p>
          <a:p>
            <a:pPr lvl="1"/>
            <a:r>
              <a:rPr lang="en-US"/>
              <a:t>Find/Replace tool</a:t>
            </a:r>
          </a:p>
          <a:p>
            <a:pPr lvl="1"/>
            <a:r>
              <a:rPr lang="en-US"/>
              <a:t>About button</a:t>
            </a:r>
          </a:p>
          <a:p>
            <a:pPr lvl="1"/>
            <a:r>
              <a:rPr lang="en-US"/>
              <a:t>License</a:t>
            </a:r>
            <a:endParaRPr lang="en-US" dirty="0"/>
          </a:p>
          <a:p>
            <a:pPr lvl="1"/>
            <a:r>
              <a:rPr lang="en-US"/>
              <a:t>Samples</a:t>
            </a:r>
          </a:p>
          <a:p>
            <a:pPr lvl="1"/>
            <a:r>
              <a:rPr lang="en-US"/>
              <a:t>Tutorials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023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AutoTag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AutoTag </a:t>
            </a:r>
            <a:r>
              <a:rPr lang="en-US"/>
              <a:t>Tab - template </a:t>
            </a:r>
            <a:r>
              <a:rPr lang="en-US" dirty="0"/>
              <a:t>design</a:t>
            </a:r>
          </a:p>
          <a:p>
            <a:pPr lvl="1"/>
            <a:r>
              <a:rPr lang="en-US"/>
              <a:t>Creating &amp; selecting tags</a:t>
            </a:r>
            <a:endParaRPr lang="en-US" dirty="0"/>
          </a:p>
          <a:p>
            <a:pPr lvl="1"/>
            <a:r>
              <a:rPr lang="en-US"/>
              <a:t>Data </a:t>
            </a:r>
            <a:r>
              <a:rPr lang="en-US" dirty="0"/>
              <a:t>Bin</a:t>
            </a:r>
          </a:p>
          <a:p>
            <a:pPr lvl="1"/>
            <a:r>
              <a:rPr lang="en-US" dirty="0"/>
              <a:t>Tag properties</a:t>
            </a:r>
          </a:p>
          <a:p>
            <a:pPr lvl="1"/>
            <a:r>
              <a:rPr lang="en-US"/>
              <a:t>Wizard</a:t>
            </a:r>
          </a:p>
          <a:p>
            <a:pPr lvl="1"/>
            <a:r>
              <a:rPr lang="en-US"/>
              <a:t>Input Parameters</a:t>
            </a:r>
            <a:endParaRPr lang="en-US" dirty="0"/>
          </a:p>
          <a:p>
            <a:pPr lvl="1"/>
            <a:r>
              <a:rPr lang="en-US"/>
              <a:t>Generate output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266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ForEach </a:t>
            </a:r>
            <a:r>
              <a:rPr lang="en-US" dirty="0"/>
              <a:t>Tag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components:</a:t>
            </a:r>
          </a:p>
          <a:p>
            <a:pPr lvl="1"/>
            <a:r>
              <a:rPr lang="en-US" u="sng" dirty="0"/>
              <a:t>ForEach</a:t>
            </a:r>
            <a:r>
              <a:rPr lang="en-US" dirty="0"/>
              <a:t> Tag - </a:t>
            </a:r>
            <a:r>
              <a:rPr lang="en-US"/>
              <a:t>fetches a specific dataset from your data source </a:t>
            </a:r>
            <a:r>
              <a:rPr lang="en-US" dirty="0"/>
              <a:t>and creates </a:t>
            </a:r>
            <a:r>
              <a:rPr lang="en-US"/>
              <a:t>a repeating loop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u="sng"/>
              <a:t>End ForEach</a:t>
            </a:r>
            <a:r>
              <a:rPr lang="en-US"/>
              <a:t> </a:t>
            </a:r>
            <a:r>
              <a:rPr lang="en-US" dirty="0"/>
              <a:t>Tag - tells the loop to stop repeating content</a:t>
            </a:r>
          </a:p>
        </p:txBody>
      </p:sp>
    </p:spTree>
    <p:extLst>
      <p:ext uri="{BB962C8B-B14F-4D97-AF65-F5344CB8AC3E}">
        <p14:creationId xmlns:p14="http://schemas.microsoft.com/office/powerpoint/2010/main" val="2518779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 Tag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u="sng" dirty="0"/>
              <a:t>Out</a:t>
            </a:r>
            <a:r>
              <a:rPr lang="en-US" dirty="0"/>
              <a:t> Tag is the most </a:t>
            </a:r>
            <a:r>
              <a:rPr lang="en-US"/>
              <a:t>common tag</a:t>
            </a:r>
          </a:p>
          <a:p>
            <a:pPr marL="119062" indent="0">
              <a:buNone/>
            </a:pPr>
            <a:endParaRPr lang="en-US" dirty="0"/>
          </a:p>
          <a:p>
            <a:r>
              <a:rPr lang="en-US" dirty="0"/>
              <a:t>It tells the </a:t>
            </a:r>
            <a:r>
              <a:rPr lang="en-US"/>
              <a:t>template to:</a:t>
            </a:r>
            <a:endParaRPr lang="en-US" dirty="0"/>
          </a:p>
          <a:p>
            <a:pPr lvl="1"/>
            <a:r>
              <a:rPr lang="en-US"/>
              <a:t>Grab one item of data (</a:t>
            </a:r>
            <a:r>
              <a:rPr lang="en-US" dirty="0"/>
              <a:t>number, text, image</a:t>
            </a:r>
            <a:r>
              <a:rPr lang="en-US"/>
              <a:t>, date, currency, etc</a:t>
            </a:r>
            <a:r>
              <a:rPr lang="en-US" dirty="0"/>
              <a:t>.)</a:t>
            </a:r>
          </a:p>
          <a:p>
            <a:pPr lvl="1"/>
            <a:r>
              <a:rPr lang="en-US"/>
              <a:t>Display that data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187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TOTAGPROFILE" val="&lt;14.0.186.0:19602&gt;eJztXG1TGzcQ7k/R3HdDSJM0ncGk5m3CDAEHu53pp458t7Y11UmHpDP431e6FwjGb/jWjEP3+YDBvntOu6t90Urm8Mt9KtkEjBVataODvXcRAxXrRKhRO8rdsPU5+nJ0OABufrjqw967vYPPn8LFE25aKk8HYPz7ETMwNGDHLQuxVoltR62D6OgwM3ooJNiH35jiKbSjb73e90t/k9aulXE3bkf+4gmoRBs2zKVsuWnmL+sk+pQ73tO5ieFCDXXEPM9EJGBaseTWP6Y3tQ7SvXDZXu9WnkgByv1wWfk8/wnrgfGCRMzxgYSWvlPVyG3xfjtKrb2Ve3dCJXfcJHsKPE3iaQfceoYrbdw4fBix3N9R0iaQhiH5gdxpk9R/7x8deiaWCJtJPm1HfZODF694rq1eKz2ccAcjbQRYP454DCn3JAPPkYCNjchcoXY/5kIdxZ3RM+JYyzxVTxmnF6fPSJJBpdYL5X59P8sThj2X6cr/tZir54yfMSvJTh9vb8zVFbHLzZIxHQvFzXQez36hwhkb5NbpFEz9eloYEckaFecya5RSn4t7SC5Bjdx4tWUq1r6/vzHzMpUEVYwMz8YittgqQRn8XOYw1zaZZMs0YXd8Rug04wrHVU+0cjx2mFx94WRzsk6S+BRjmw9KuGljkhsYocQybR2XJzrB0HWunGkuWXesVfPRnPN7LB88SzOpp4CXI2vC5jnyklscRzkXBokJx9cKluuhn1PGgW0+qY6FL598kbZkZOHTvkhhJddXYQCJikLKq4SUrz7j4YSVs3sHyqKoaaydXsyyuIZ8wnKlHVgEy2d+eWH7S8azXjwqhOryomJAjb19MEY41JUKXhSuBzddXVStK/e18YtHdgqOC4kmcUHaXNyu0Ukeu+ZEfyrhukbES9zyJDcGVLzaEb7nXLmlUdCP6eDTSp5TYeMQdZYY0ptRwosMuWsW3M4iAM+hCjGRUuwN3OY+YSdIdL2xyDJUtr8Eb6qvcwNiNHYIbhQGhFIGBiKs6iZwoVQ4gQipyglUiJVOIeLm1c68yFOFabTYgxb2KyKcaZZnmRQoMRGtcVmnoi6YkOEay4iZJgOXvVA9p+N/m6bKgutaFcG6KdcN6EBzCROQKCncW0DlkCwpsLWWwNW63lSHDRxfKtmaT7WS5wXN7Q2asWXGw6thKj4Ej0VsOm68OpyrsSoo4akML8pRo5a6Km+hUfu8v8NHaA68hW5Dwx7BfC68wI+VnWpt7te7zRMBdzObzh2ZjfkAnIi5ZFJYx/QwbJivXa0GTipWqVilYhX7zMTcLeiKk/W492g21IYd/P77b0iOinrKoyYrRrrZBJy/CR+ud6yKBezSx6w3FqeWnT1gXCXsoaZlgykrCyMc+2PUWLta1d6A5OFe65c8i8k6yoqXWeZCTbQPsVjJkpp+P2XT7xVPeqHMDlqWvcqyrEh+oWGDIB7SftP/aj8nQ3KX7i4uYd7alu3zwx0JJFgCNtqWW3kqgNXDRaoCdu10AE3b15u2iydbLx847VOc3a1ZVg8LWVzLvpvpbklKZzV2KLfTWQ1atuEu2xA7F7S+2tb6asnxmp+gK4pZSFVcyA3W+qgS6wz0BFhnAoaPgFUFDWajdReqyaUaCN3VyvhvfS5tY+sJa7toK2eIvMDGgZFTtv6p4HUMvPtf6cNp8qPG7zJub8/dduwL0LufBEqD9IvFZrBLJy1XxzhbHJ68JmxceGOt7BA9rPFSZ/45tjTlZhqOZzx4SxXDEHee8FZoO9tbmKfIv4GTFldqcb86P+QznIGklRkdQ5IbmPPWD9mwEOFrsUs/+/CnTxpz2zLgcqPCQTRpg2ozbnhakf3xJLcuSaayeG1HH0vOBIY8l64m9Y81EJdjuFBZ7koZZyVYLZMte7+NxXq08YxRaznebVmOugB6E+apm2mPzr2wVnmhfMd+Fa2Ul+afyrmfe/MmFnvyjDOVoD9gfd1d5VJ2w3DAlcuAPiC4rapZX3uGX+fO38QeJGJn99zPDmjusQXxrEx1dVAL9X7NCV6yvVC2mdRFU3sdfR1PH9cXTYPd0/XAojlw8HFTdfmgXJl2EfeHrSiqD4p909Z5Z8nCt+snUB+12yBDzH20De/dSv+z+j9gj7+Fj8J/GTv6hUAgEAgEAoFAIBAIBAKBQCAQCAQCgUAgEAgEAoFAIBAIBAKBQCAQCAQCgUAgVPgP6TtZhw=="/>
  <p:tag name="WR_METADATA_KEY" val="0291b559-46bd-4216-bf47-d28eb063447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30354</TotalTime>
  <Words>327</Words>
  <Application>Microsoft Office PowerPoint</Application>
  <PresentationFormat>On-screen Show (4:3)</PresentationFormat>
  <Paragraphs>96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Office Theme</vt:lpstr>
      <vt:lpstr>PowerPoint Presentation</vt:lpstr>
      <vt:lpstr>Introduction</vt:lpstr>
      <vt:lpstr>Asking Questions</vt:lpstr>
      <vt:lpstr>Demonstration Environment</vt:lpstr>
      <vt:lpstr>Overview</vt:lpstr>
      <vt:lpstr>AutoTag Environment </vt:lpstr>
      <vt:lpstr>AutoTag Environment</vt:lpstr>
      <vt:lpstr>ForEach Tag</vt:lpstr>
      <vt:lpstr>Out Tag</vt:lpstr>
      <vt:lpstr>SQL and XML Wizards</vt:lpstr>
      <vt:lpstr>Input Parameters</vt:lpstr>
      <vt:lpstr>Support Resources</vt:lpstr>
      <vt:lpstr>Intermediate Training Topics</vt:lpstr>
      <vt:lpstr>Q&amp;A</vt:lpstr>
    </vt:vector>
  </TitlesOfParts>
  <Company>Windward Reports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Conely</dc:creator>
  <cp:lastModifiedBy>Erik Johnson</cp:lastModifiedBy>
  <cp:revision>502</cp:revision>
  <cp:lastPrinted>2015-09-15T23:45:34Z</cp:lastPrinted>
  <dcterms:created xsi:type="dcterms:W3CDTF">2009-03-16T23:01:26Z</dcterms:created>
  <dcterms:modified xsi:type="dcterms:W3CDTF">2017-12-12T20:31:23Z</dcterms:modified>
</cp:coreProperties>
</file>