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0" r:id="rId1"/>
    <p:sldMasterId id="2147484012" r:id="rId2"/>
  </p:sldMasterIdLst>
  <p:notesMasterIdLst>
    <p:notesMasterId r:id="rId16"/>
  </p:notesMasterIdLst>
  <p:handoutMasterIdLst>
    <p:handoutMasterId r:id="rId17"/>
  </p:handoutMasterIdLst>
  <p:sldIdLst>
    <p:sldId id="333" r:id="rId3"/>
    <p:sldId id="331" r:id="rId4"/>
    <p:sldId id="332" r:id="rId5"/>
    <p:sldId id="318" r:id="rId6"/>
    <p:sldId id="262" r:id="rId7"/>
    <p:sldId id="304" r:id="rId8"/>
    <p:sldId id="320" r:id="rId9"/>
    <p:sldId id="325" r:id="rId10"/>
    <p:sldId id="315" r:id="rId11"/>
    <p:sldId id="296" r:id="rId12"/>
    <p:sldId id="336" r:id="rId13"/>
    <p:sldId id="334" r:id="rId14"/>
    <p:sldId id="291" r:id="rId15"/>
  </p:sldIdLst>
  <p:sldSz cx="9144000" cy="6858000" type="screen4x3"/>
  <p:notesSz cx="7010400" cy="92964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81" autoAdjust="0"/>
    <p:restoredTop sz="94660"/>
  </p:normalViewPr>
  <p:slideViewPr>
    <p:cSldViewPr>
      <p:cViewPr varScale="1">
        <p:scale>
          <a:sx n="84" d="100"/>
          <a:sy n="84" d="100"/>
        </p:scale>
        <p:origin x="9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71BE09D1-E333-43DD-8BAB-12C2BE1DEEAF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0D9B495B-5966-4673-9C0B-DB8B09870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11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21D48E6-4E1B-4448-8A67-CDECA7E03D32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1C68F27-42BF-410A-BED4-F4B47A38E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4959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F0EBFCB-1D92-436A-B027-1EC4A74EAB25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0250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329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086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68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10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753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08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0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80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05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87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4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13984-5844-4A17-8251-A65335CA6307}" type="datetimeFigureOut">
              <a:rPr lang="en-US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AF368-88B2-449D-82FC-5AF60B54CBA0}" type="slidenum">
              <a:rPr lang="en-US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6654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1C258-1813-4A10-8B22-F78D7B80B02F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13FFC-C415-445B-8759-0989CB24B548}" type="slidenum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65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45ED0-C78C-4013-BA85-C815E42422CD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F48CD-DAE4-4254-BCA5-FC54CA62B7CC}" type="slidenum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588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5D463-AFB3-4ED8-9E81-8706C6CAABF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3E7C9-E276-453E-877E-154B687A6C1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683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2BD4E-E791-4753-9312-9B17BC1255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05F4A-BE90-49DC-852D-2281735828D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436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71E91-D2C9-4697-AEA2-3C2FF8B6FB3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DB14C-5F99-4B45-B79E-3322879435D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923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ED7E3-EA2D-4FD6-9568-1EFF5462E1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03B9E-1B09-42EA-9E83-1D7A00265C7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867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79B40-BED8-48EC-A058-75C80737979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9CE19-1398-44EC-B385-9EA3CFFB852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633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713BD-F1B4-417C-B0F8-C28CF727A9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A1AA1-9376-45BD-9CA4-D7EBECF0E5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8328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B4A46-B718-4142-A10A-DBBC791122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56E67-F23F-4A76-B84B-BB7B2E4004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311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E9F27-CF85-4207-896A-BF0EF5A752E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725CA-0B7B-4AA2-93BD-A1829F05FE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47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24D36-3EBD-433E-8F25-DD9C2C8DDDD1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F98DE-BB75-4153-8B41-5D1BE47AA89E}" type="slidenum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8811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1237-1AA4-47C6-862F-A0E3A29F943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6FF43-CA94-490D-B208-FEB1651734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659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B0BD3-2DF1-4312-9283-8C91B2DBFD1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61E98-2CCD-45B2-8754-E4C258C8494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142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1299C-0D08-46DA-BCF0-BC0B8EE2F2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34A91-DA61-4D0D-8CC7-7E47A34C497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210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FD0B1-60D8-4B5F-8302-D1D48C648F31}" type="datetimeFigureOut">
              <a:rPr lang="en-US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FF657-DA60-489C-97D1-B499B3C8FB83}" type="slidenum">
              <a:rPr lang="en-US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5198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29D25-75E1-4B41-845D-D13DB0E15F6C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A8274-D5C1-4DF4-8E85-6443C954AFDB}" type="slidenum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D4FCC-C7E7-4D25-B342-D469B16A508C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BBA9E-0722-464C-9A6D-FEEEDDA93BE4}" type="slidenum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07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81346-0B29-49B3-8E6E-2BA67249FF6C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E26CE-656B-4A28-A97F-F0F3BC1AF3D2}" type="slidenum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577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056E4-D91C-47F1-9C69-2625CBB5FD21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7B92F-E27E-4371-BAAF-4E657065119E}" type="slidenum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59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23DD5-4227-45A3-92CC-8C3B32C5BE7E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D6162-16A0-4AA6-87DB-5AFC79E6A276}" type="slidenum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589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084F6-A11F-4316-8204-4914F7948F4A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93893-38E5-40E5-B969-8DE37508AC04}" type="slidenum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025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373E49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754863E-12D6-49CA-9215-7BB05B67CC4A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9879952-5036-4081-98ED-4A2A587EC036}" type="slidenum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39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 baseline="0">
          <a:solidFill>
            <a:srgbClr val="80B64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rgbClr val="80B641"/>
        </a:buClr>
        <a:buSzPct val="80000"/>
        <a:buFont typeface="Wingdings 2" pitchFamily="18" charset="2"/>
        <a:buChar char=""/>
        <a:defRPr sz="3200" kern="1200" baseline="0">
          <a:solidFill>
            <a:srgbClr val="373E49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rgbClr val="61A5C0"/>
        </a:buClr>
        <a:buSzPct val="90000"/>
        <a:buFont typeface="Wingdings" pitchFamily="2" charset="2"/>
        <a:buChar char=""/>
        <a:defRPr sz="2800" kern="1200" baseline="0">
          <a:solidFill>
            <a:srgbClr val="373E49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 baseline="0">
          <a:solidFill>
            <a:srgbClr val="373E49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 baseline="0">
          <a:solidFill>
            <a:srgbClr val="373E49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 baseline="0">
          <a:solidFill>
            <a:srgbClr val="373E49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60314B-D17D-458F-B882-E089E29DB0E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A0DA3E-7A2C-49E0-9B52-BE73D36BEDF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050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windward.net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deas.windward.net/" TargetMode="External"/><Relationship Id="rId4" Type="http://schemas.openxmlformats.org/officeDocument/2006/relationships/hyperlink" Target="http://support.windward.net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3E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971800"/>
            <a:ext cx="9144000" cy="3886200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" y="3505200"/>
            <a:ext cx="8839200" cy="286232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/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n/>
                <a:solidFill>
                  <a:schemeClr val="accent3"/>
                </a:solidFill>
                <a:latin typeface="Corbel" pitchFamily="34" charset="0"/>
              </a:rPr>
              <a:t>Intermediate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 err="1">
                <a:ln/>
                <a:solidFill>
                  <a:schemeClr val="accent3"/>
                </a:solidFill>
                <a:latin typeface="Corbel" pitchFamily="34" charset="0"/>
              </a:rPr>
              <a:t>AutoTag</a:t>
            </a:r>
            <a:r>
              <a:rPr lang="en-US" sz="6000" b="1" dirty="0">
                <a:ln/>
                <a:solidFill>
                  <a:schemeClr val="accent3"/>
                </a:solidFill>
                <a:latin typeface="Corbel" pitchFamily="34" charset="0"/>
              </a:rPr>
              <a:t> Training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n/>
                <a:solidFill>
                  <a:schemeClr val="accent3"/>
                </a:solidFill>
                <a:latin typeface="Corbel" pitchFamily="34" charset="0"/>
              </a:rPr>
              <a:t>Dec 20, 2017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4800"/>
            <a:ext cx="5092805" cy="169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03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Switch Tag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150" lvl="1" indent="-319088">
              <a:spcBef>
                <a:spcPct val="0"/>
              </a:spcBef>
              <a:buClr>
                <a:srgbClr val="80B641"/>
              </a:buClr>
              <a:buSzPct val="80000"/>
              <a:buFont typeface="Wingdings 2" pitchFamily="18" charset="2"/>
              <a:buChar char=""/>
            </a:pPr>
            <a:r>
              <a:rPr lang="en-US" sz="3200"/>
              <a:t>Shorter way of writing multiple If/Else Tags</a:t>
            </a:r>
          </a:p>
          <a:p>
            <a:pPr marL="438150" lvl="1" indent="-319088">
              <a:spcBef>
                <a:spcPct val="0"/>
              </a:spcBef>
              <a:buClr>
                <a:srgbClr val="80B641"/>
              </a:buClr>
              <a:buSzPct val="80000"/>
              <a:buFont typeface="Wingdings 2" pitchFamily="18" charset="2"/>
              <a:buChar char=""/>
            </a:pPr>
            <a:r>
              <a:rPr lang="en-US" sz="3200"/>
              <a:t>Convenient for checking a value against multiple possibilities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Excel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Tags work with native Excel macros</a:t>
            </a:r>
          </a:p>
          <a:p>
            <a:r>
              <a:rPr lang="en-US"/>
              <a:t>Multiple tags can exist in a single cell</a:t>
            </a:r>
          </a:p>
          <a:p>
            <a:r>
              <a:rPr lang="en-US"/>
              <a:t>Tags longer than 255 chars will be concatenated for you</a:t>
            </a:r>
          </a:p>
          <a:p>
            <a:r>
              <a:rPr lang="en-US"/>
              <a:t>Native charts supported</a:t>
            </a:r>
          </a:p>
        </p:txBody>
      </p:sp>
    </p:spTree>
    <p:extLst>
      <p:ext uri="{BB962C8B-B14F-4D97-AF65-F5344CB8AC3E}">
        <p14:creationId xmlns:p14="http://schemas.microsoft.com/office/powerpoint/2010/main" val="3889198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Support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Make sure you check out our support resources:</a:t>
            </a:r>
          </a:p>
          <a:p>
            <a:pPr lvl="1" eaLnBrk="1" hangingPunct="1"/>
            <a:r>
              <a:rPr lang="en-US" sz="2400">
                <a:hlinkClick r:id="rId3"/>
              </a:rPr>
              <a:t>wiki.windward.net</a:t>
            </a:r>
            <a:r>
              <a:rPr lang="en-US" sz="2400"/>
              <a:t> - knowledge base</a:t>
            </a:r>
          </a:p>
          <a:p>
            <a:pPr lvl="1" eaLnBrk="1" hangingPunct="1"/>
            <a:r>
              <a:rPr lang="en-US" sz="2400">
                <a:hlinkClick r:id="rId4"/>
              </a:rPr>
              <a:t>support.windward.net</a:t>
            </a:r>
            <a:endParaRPr lang="en-US" sz="2400"/>
          </a:p>
          <a:p>
            <a:pPr marL="457200" lvl="1" indent="0" eaLnBrk="1" hangingPunct="1">
              <a:buNone/>
            </a:pPr>
            <a:endParaRPr lang="en-US" sz="2400"/>
          </a:p>
          <a:p>
            <a:pPr eaLnBrk="1" hangingPunct="1"/>
            <a:r>
              <a:rPr lang="en-US"/>
              <a:t>Have a feature or change you want to see?</a:t>
            </a:r>
          </a:p>
          <a:p>
            <a:pPr lvl="1" eaLnBrk="1" hangingPunct="1"/>
            <a:r>
              <a:rPr lang="en-US" sz="2400">
                <a:hlinkClick r:id="rId5"/>
              </a:rPr>
              <a:t>ideas.windward.net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741487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Ask away!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wrap="square" rIns="91440" bIns="45720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Introduction</a:t>
            </a:r>
          </a:p>
        </p:txBody>
      </p:sp>
      <p:sp>
        <p:nvSpPr>
          <p:cNvPr id="10243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None/>
            </a:pPr>
            <a:r>
              <a:rPr lang="en-US" sz="4000" dirty="0"/>
              <a:t>Windward Training Facilitator:</a:t>
            </a:r>
          </a:p>
          <a:p>
            <a:pPr marL="0" indent="0" algn="ctr" eaLnBrk="1" hangingPunct="1">
              <a:buNone/>
            </a:pPr>
            <a:r>
              <a:rPr lang="en-US" sz="3600" dirty="0"/>
              <a:t>Erik Johnson</a:t>
            </a:r>
          </a:p>
          <a:p>
            <a:pPr marL="0" indent="0" algn="ctr" eaLnBrk="1" hangingPunct="1">
              <a:buNone/>
            </a:pPr>
            <a:r>
              <a:rPr lang="en-US" sz="3600" dirty="0"/>
              <a:t> Technical Support Engineer</a:t>
            </a:r>
          </a:p>
          <a:p>
            <a:pPr marL="0" indent="0" algn="ctr" eaLnBrk="1" hangingPunct="1">
              <a:buNone/>
            </a:pPr>
            <a:endParaRPr lang="en-US" sz="3600" dirty="0"/>
          </a:p>
          <a:p>
            <a:pPr marL="457200" lvl="1" indent="0" eaLnBrk="1" hangingPunct="1">
              <a:buClr>
                <a:schemeClr val="accent1"/>
              </a:buClr>
              <a:buNone/>
            </a:pPr>
            <a:endParaRPr lang="en-US" sz="3600" dirty="0"/>
          </a:p>
        </p:txBody>
      </p:sp>
      <p:sp>
        <p:nvSpPr>
          <p:cNvPr id="10244" name="TextBox 6"/>
          <p:cNvSpPr txBox="1">
            <a:spLocks noChangeArrowheads="1"/>
          </p:cNvSpPr>
          <p:nvPr/>
        </p:nvSpPr>
        <p:spPr bwMode="auto">
          <a:xfrm>
            <a:off x="6172200" y="36576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Corbe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235" y="3733800"/>
            <a:ext cx="2227729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884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Asking Questions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Use the GoToMeeting “hand” icon to ask a question</a:t>
            </a:r>
          </a:p>
          <a:p>
            <a:pPr marL="119062" indent="0" eaLnBrk="1" hangingPunct="1">
              <a:buNone/>
            </a:pPr>
            <a:endParaRPr lang="en-US" sz="3200"/>
          </a:p>
          <a:p>
            <a:pPr eaLnBrk="1" hangingPunct="1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2805" y="3200400"/>
            <a:ext cx="2838390" cy="27432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1828800" y="4191000"/>
            <a:ext cx="1447800" cy="228600"/>
          </a:xfrm>
          <a:prstGeom prst="straightConnector1">
            <a:avLst/>
          </a:prstGeom>
          <a:ln w="793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866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1252728"/>
          </a:xfrm>
        </p:spPr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Demonstration</a:t>
            </a: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 </a:t>
            </a:r>
            <a:r>
              <a:rPr lang="en-US"/>
              <a:t>Environment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endParaRPr lang="en-US" dirty="0"/>
          </a:p>
          <a:p>
            <a:pPr eaLnBrk="1" hangingPunct="1"/>
            <a:r>
              <a:rPr lang="en-US" dirty="0"/>
              <a:t>This is an intermediate </a:t>
            </a:r>
            <a:r>
              <a:rPr lang="en-US" dirty="0" err="1"/>
              <a:t>AutoTag</a:t>
            </a:r>
            <a:r>
              <a:rPr lang="en-US" dirty="0"/>
              <a:t> webinar</a:t>
            </a:r>
          </a:p>
          <a:p>
            <a:pPr marL="119062" indent="0" eaLnBrk="1" hangingPunct="1">
              <a:buNone/>
            </a:pPr>
            <a:endParaRPr lang="en-US" dirty="0"/>
          </a:p>
          <a:p>
            <a:pPr eaLnBrk="1" hangingPunct="1"/>
            <a:r>
              <a:rPr lang="en-US" dirty="0"/>
              <a:t>Demonstration environment:</a:t>
            </a:r>
          </a:p>
          <a:p>
            <a:pPr lvl="1" eaLnBrk="1" hangingPunct="1"/>
            <a:r>
              <a:rPr lang="en-US" dirty="0"/>
              <a:t>Windows 10 (64-bit)</a:t>
            </a:r>
          </a:p>
          <a:p>
            <a:pPr lvl="1" eaLnBrk="1" hangingPunct="1"/>
            <a:r>
              <a:rPr lang="en-US" dirty="0"/>
              <a:t>Office 2016 (64-bit)</a:t>
            </a:r>
          </a:p>
          <a:p>
            <a:pPr lvl="1" eaLnBrk="1" hangingPunct="1"/>
            <a:r>
              <a:rPr lang="en-US" dirty="0" err="1"/>
              <a:t>AutoTag</a:t>
            </a:r>
            <a:r>
              <a:rPr lang="en-US" dirty="0"/>
              <a:t> 15.2.133.0</a:t>
            </a:r>
          </a:p>
        </p:txBody>
      </p:sp>
    </p:spTree>
    <p:extLst>
      <p:ext uri="{BB962C8B-B14F-4D97-AF65-F5344CB8AC3E}">
        <p14:creationId xmlns:p14="http://schemas.microsoft.com/office/powerpoint/2010/main" val="717793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Overview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ForEach Tag: Grouping</a:t>
            </a:r>
          </a:p>
          <a:p>
            <a:pPr eaLnBrk="1" hangingPunct="1"/>
            <a:r>
              <a:rPr lang="en-US" sz="2800"/>
              <a:t>ForEach Tag: Advanced Properties</a:t>
            </a:r>
          </a:p>
          <a:p>
            <a:pPr eaLnBrk="1" hangingPunct="1"/>
            <a:r>
              <a:rPr lang="en-US" sz="2800"/>
              <a:t>Conditional formatting</a:t>
            </a:r>
          </a:p>
          <a:p>
            <a:pPr lvl="0" eaLnBrk="1" hangingPunct="1"/>
            <a:r>
              <a:rPr lang="en-US" sz="2800"/>
              <a:t>Equation Editor</a:t>
            </a:r>
          </a:p>
          <a:p>
            <a:pPr eaLnBrk="1" hangingPunct="1"/>
            <a:r>
              <a:rPr lang="en-US" sz="2800"/>
              <a:t>If Tag &amp; Switch/Case Tag</a:t>
            </a:r>
          </a:p>
          <a:p>
            <a:pPr eaLnBrk="1" hangingPunct="1"/>
            <a:r>
              <a:rPr lang="en-US" sz="2800"/>
              <a:t>Import Tag</a:t>
            </a:r>
          </a:p>
          <a:p>
            <a:pPr eaLnBrk="1" hangingPunct="1"/>
            <a:r>
              <a:rPr lang="en-US" sz="2800"/>
              <a:t>AutoTag Excel differences</a:t>
            </a:r>
          </a:p>
          <a:p>
            <a:pPr lvl="0" eaLnBrk="1" hangingPunct="1"/>
            <a:r>
              <a:rPr lang="en-US" sz="2800"/>
              <a:t>Q &amp; 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ForEach Tag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150" lvl="1" indent="-319088" eaLnBrk="1" hangingPunct="1">
              <a:spcBef>
                <a:spcPct val="0"/>
              </a:spcBef>
              <a:buClr>
                <a:srgbClr val="80B641"/>
              </a:buClr>
              <a:buSzPct val="80000"/>
              <a:buFont typeface="Wingdings 2" pitchFamily="18" charset="2"/>
              <a:buChar char=""/>
            </a:pPr>
            <a:r>
              <a:rPr lang="en-US" sz="3200" dirty="0"/>
              <a:t>Grabs a set of data</a:t>
            </a:r>
          </a:p>
          <a:p>
            <a:pPr marL="438150" lvl="1" indent="-319088" eaLnBrk="1" hangingPunct="1">
              <a:spcBef>
                <a:spcPct val="0"/>
              </a:spcBef>
              <a:buClr>
                <a:srgbClr val="80B641"/>
              </a:buClr>
              <a:buSzPct val="80000"/>
              <a:buFont typeface="Wingdings 2" pitchFamily="18" charset="2"/>
              <a:buChar char=""/>
            </a:pPr>
            <a:r>
              <a:rPr lang="en-US" sz="3200" dirty="0"/>
              <a:t>Loops through that set of data</a:t>
            </a:r>
          </a:p>
          <a:p>
            <a:pPr marL="438150" lvl="1" indent="-319088" eaLnBrk="1" hangingPunct="1">
              <a:spcBef>
                <a:spcPct val="0"/>
              </a:spcBef>
              <a:buClr>
                <a:srgbClr val="80B641"/>
              </a:buClr>
              <a:buSzPct val="80000"/>
              <a:buFont typeface="Wingdings 2" pitchFamily="18" charset="2"/>
              <a:buChar char=""/>
            </a:pPr>
            <a:r>
              <a:rPr lang="en-US" sz="3200" dirty="0"/>
              <a:t>Repeats content between tags</a:t>
            </a:r>
          </a:p>
          <a:p>
            <a:pPr marL="119062" lvl="1" indent="0" eaLnBrk="1" hangingPunct="1">
              <a:spcBef>
                <a:spcPct val="0"/>
              </a:spcBef>
              <a:buClr>
                <a:srgbClr val="80B641"/>
              </a:buClr>
              <a:buSzPct val="80000"/>
              <a:buNone/>
            </a:pPr>
            <a:endParaRPr lang="en-US" sz="3200" dirty="0"/>
          </a:p>
          <a:p>
            <a:pPr marL="119062" lvl="1" indent="0" eaLnBrk="1" hangingPunct="1">
              <a:spcBef>
                <a:spcPct val="0"/>
              </a:spcBef>
              <a:buClr>
                <a:srgbClr val="80B641"/>
              </a:buClr>
              <a:buSzPct val="80000"/>
              <a:buNone/>
            </a:pPr>
            <a:r>
              <a:rPr lang="en-US" sz="3200" dirty="0"/>
              <a:t>Also:</a:t>
            </a:r>
          </a:p>
          <a:p>
            <a:pPr marL="438150" lvl="1" indent="-319088" eaLnBrk="1" hangingPunct="1">
              <a:spcBef>
                <a:spcPct val="0"/>
              </a:spcBef>
              <a:buClr>
                <a:srgbClr val="80B641"/>
              </a:buClr>
              <a:buSzPct val="80000"/>
              <a:buFont typeface="Wingdings 2" pitchFamily="18" charset="2"/>
              <a:buChar char=""/>
            </a:pPr>
            <a:r>
              <a:rPr lang="en-US" sz="3200" dirty="0"/>
              <a:t>Location of starting and ending </a:t>
            </a:r>
            <a:r>
              <a:rPr lang="en-US" sz="3200" dirty="0" err="1"/>
              <a:t>ForEach</a:t>
            </a:r>
            <a:r>
              <a:rPr lang="en-US" sz="3200" dirty="0"/>
              <a:t> Tags is important</a:t>
            </a:r>
          </a:p>
          <a:p>
            <a:pPr marL="438150" lvl="1" indent="-319088" eaLnBrk="1" hangingPunct="1">
              <a:spcBef>
                <a:spcPct val="0"/>
              </a:spcBef>
              <a:buClr>
                <a:srgbClr val="80B641"/>
              </a:buClr>
              <a:buSzPct val="80000"/>
              <a:buFont typeface="Wingdings 2" pitchFamily="18" charset="2"/>
              <a:buChar char=""/>
            </a:pPr>
            <a:r>
              <a:rPr lang="en-US" sz="3200" dirty="0"/>
              <a:t>Grouping data (nesting </a:t>
            </a:r>
            <a:r>
              <a:rPr lang="en-US" sz="3200" dirty="0" err="1"/>
              <a:t>ForEach</a:t>
            </a:r>
            <a:r>
              <a:rPr lang="en-US" sz="3200" dirty="0"/>
              <a:t> Tags)</a:t>
            </a:r>
          </a:p>
        </p:txBody>
      </p:sp>
    </p:spTree>
    <p:extLst>
      <p:ext uri="{BB962C8B-B14F-4D97-AF65-F5344CB8AC3E}">
        <p14:creationId xmlns:p14="http://schemas.microsoft.com/office/powerpoint/2010/main" val="1921919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ForEach Tag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25975"/>
          </a:xfrm>
        </p:spPr>
        <p:txBody>
          <a:bodyPr/>
          <a:lstStyle/>
          <a:p>
            <a:r>
              <a:rPr lang="en-US"/>
              <a:t>ForEach Tag types</a:t>
            </a:r>
          </a:p>
          <a:p>
            <a:pPr lvl="1"/>
            <a:r>
              <a:rPr lang="en-US"/>
              <a:t>Row - default style</a:t>
            </a:r>
          </a:p>
          <a:p>
            <a:pPr lvl="1"/>
            <a:r>
              <a:rPr lang="en-US"/>
              <a:t>Column - create columns, not rows</a:t>
            </a:r>
          </a:p>
          <a:p>
            <a:pPr marL="457200" lvl="1" indent="0">
              <a:buNone/>
            </a:pPr>
            <a:endParaRPr lang="en-US"/>
          </a:p>
          <a:p>
            <a:r>
              <a:rPr lang="en-US"/>
              <a:t>End ForEach Tag option</a:t>
            </a:r>
          </a:p>
          <a:p>
            <a:pPr lvl="1"/>
            <a:r>
              <a:rPr lang="en-US"/>
              <a:t>Delete Row – deletes the row where the End ForEach Tag is placed</a:t>
            </a:r>
          </a:p>
        </p:txBody>
      </p:sp>
    </p:spTree>
    <p:extLst>
      <p:ext uri="{BB962C8B-B14F-4D97-AF65-F5344CB8AC3E}">
        <p14:creationId xmlns:p14="http://schemas.microsoft.com/office/powerpoint/2010/main" val="310099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Equation Editor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Over 50 equations available</a:t>
            </a:r>
          </a:p>
          <a:p>
            <a:r>
              <a:rPr lang="en-US"/>
              <a:t>Select data through the Wizard</a:t>
            </a:r>
          </a:p>
          <a:p>
            <a:r>
              <a:rPr lang="en-US"/>
              <a:t>Format applied to Out Tag for currency, number, text, etc.</a:t>
            </a:r>
          </a:p>
          <a:p>
            <a:pPr marL="119062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70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If Tag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25975"/>
          </a:xfrm>
        </p:spPr>
        <p:txBody>
          <a:bodyPr/>
          <a:lstStyle/>
          <a:p>
            <a:r>
              <a:rPr lang="en-US"/>
              <a:t>Use a starting If Tag and ending If Tag</a:t>
            </a:r>
          </a:p>
          <a:p>
            <a:r>
              <a:rPr lang="en-US"/>
              <a:t>Whatever the tags surround will be displayed if the If Tag evaluates as True</a:t>
            </a:r>
          </a:p>
          <a:p>
            <a:r>
              <a:rPr lang="en-US"/>
              <a:t>Optional Else Tag can be used</a:t>
            </a:r>
          </a:p>
          <a:p>
            <a:r>
              <a:rPr lang="en-US"/>
              <a:t>Can have nested If Tags</a:t>
            </a:r>
          </a:p>
        </p:txBody>
      </p:sp>
    </p:spTree>
    <p:extLst>
      <p:ext uri="{BB962C8B-B14F-4D97-AF65-F5344CB8AC3E}">
        <p14:creationId xmlns:p14="http://schemas.microsoft.com/office/powerpoint/2010/main" val="16313005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R_METADATA_KEY" val="8c22027f-5083-4805-9793-1008ac42e89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24634</TotalTime>
  <Words>311</Words>
  <Application>Microsoft Office PowerPoint</Application>
  <PresentationFormat>On-screen Show (4:3)</PresentationFormat>
  <Paragraphs>75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Corbel</vt:lpstr>
      <vt:lpstr>Wingdings</vt:lpstr>
      <vt:lpstr>Wingdings 2</vt:lpstr>
      <vt:lpstr>Wingdings 3</vt:lpstr>
      <vt:lpstr>1_Module</vt:lpstr>
      <vt:lpstr>Office Theme</vt:lpstr>
      <vt:lpstr>PowerPoint Presentation</vt:lpstr>
      <vt:lpstr>Introduction</vt:lpstr>
      <vt:lpstr>Asking Questions</vt:lpstr>
      <vt:lpstr>Demonstration Environment</vt:lpstr>
      <vt:lpstr>Overview</vt:lpstr>
      <vt:lpstr>ForEach Tag</vt:lpstr>
      <vt:lpstr>ForEach Tag</vt:lpstr>
      <vt:lpstr>Equation Editor</vt:lpstr>
      <vt:lpstr>If Tag</vt:lpstr>
      <vt:lpstr>Switch Tag</vt:lpstr>
      <vt:lpstr>Excel Differences</vt:lpstr>
      <vt:lpstr>Support Resources</vt:lpstr>
      <vt:lpstr>Questions</vt:lpstr>
    </vt:vector>
  </TitlesOfParts>
  <Company>Windward Reports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Conely</dc:creator>
  <cp:lastModifiedBy>Erik Johnson</cp:lastModifiedBy>
  <cp:revision>579</cp:revision>
  <cp:lastPrinted>2014-10-20T16:12:07Z</cp:lastPrinted>
  <dcterms:created xsi:type="dcterms:W3CDTF">2009-03-16T23:01:26Z</dcterms:created>
  <dcterms:modified xsi:type="dcterms:W3CDTF">2017-12-14T17:30:21Z</dcterms:modified>
</cp:coreProperties>
</file>